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Lato" panose="020B0604020202020204" charset="0"/>
      <p:regular r:id="rId9"/>
      <p:bold r:id="rId10"/>
      <p:italic r:id="rId11"/>
      <p:boldItalic r:id="rId12"/>
    </p:embeddedFont>
    <p:embeddedFont>
      <p:font typeface="Roboto" panose="020B0604020202020204" charset="0"/>
      <p:regular r:id="rId13"/>
      <p:bold r:id="rId14"/>
      <p:italic r:id="rId15"/>
      <p:boldItalic r:id="rId16"/>
    </p:embeddedFont>
    <p:embeddedFont>
      <p:font typeface="Montserrat" panose="020B0604020202020204" charset="-7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789044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1632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ba77ade56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ba77ade56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666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ba77ade56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ba77ade56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3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ba77ade56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ba77ade56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0277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ba77ade56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ba77ade56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3499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ba77ade567_0_9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ba77ade567_0_9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164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11700" y="2791875"/>
            <a:ext cx="8520600" cy="868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700" b="1">
                <a:solidFill>
                  <a:srgbClr val="FFFFFF"/>
                </a:solidFill>
              </a:rPr>
              <a:t>Matemātika dažādās jomās</a:t>
            </a:r>
            <a:endParaRPr sz="3700" b="1">
              <a:solidFill>
                <a:srgbClr val="FFFFFF"/>
              </a:solidFill>
            </a:endParaRPr>
          </a:p>
        </p:txBody>
      </p:sp>
      <p:sp>
        <p:nvSpPr>
          <p:cNvPr id="135" name="Google Shape;135;p13"/>
          <p:cNvSpPr txBox="1">
            <a:spLocks noGrp="1"/>
          </p:cNvSpPr>
          <p:nvPr>
            <p:ph type="subTitle" idx="1"/>
          </p:nvPr>
        </p:nvSpPr>
        <p:spPr>
          <a:xfrm>
            <a:off x="311700" y="393657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600" b="1">
                <a:solidFill>
                  <a:srgbClr val="FFFFFF"/>
                </a:solidFill>
              </a:rPr>
              <a:t>Veselība</a:t>
            </a:r>
            <a:endParaRPr sz="4600"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1. situācija</a:t>
            </a:r>
            <a:endParaRPr/>
          </a:p>
        </p:txBody>
      </p:sp>
      <p:sp>
        <p:nvSpPr>
          <p:cNvPr id="141" name="Google Shape;141;p14"/>
          <p:cNvSpPr txBox="1">
            <a:spLocks noGrp="1"/>
          </p:cNvSpPr>
          <p:nvPr>
            <p:ph type="body" idx="1"/>
          </p:nvPr>
        </p:nvSpPr>
        <p:spPr>
          <a:xfrm>
            <a:off x="217700" y="138080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a:t>Pretsāpju līdzekļa paredzētā deva pacientam ir 0,1mg zāļu uz 1 pacienta svara kilogramu. Cik mg zāļu jāuzņem pacientam, kura svars ir 65 kg? </a:t>
            </a:r>
            <a:endParaRPr sz="1600"/>
          </a:p>
          <a:p>
            <a:pPr marL="0" lvl="0" indent="0" algn="l" rtl="0">
              <a:spcBef>
                <a:spcPts val="1200"/>
              </a:spcBef>
              <a:spcAft>
                <a:spcPts val="0"/>
              </a:spcAft>
              <a:buNone/>
            </a:pPr>
            <a:r>
              <a:rPr lang="en" sz="1600"/>
              <a:t>0,1*65=6,5mg</a:t>
            </a:r>
            <a:endParaRPr sz="1600"/>
          </a:p>
          <a:p>
            <a:pPr marL="0" lvl="0" indent="0" algn="l" rtl="0">
              <a:spcBef>
                <a:spcPts val="1200"/>
              </a:spcBef>
              <a:spcAft>
                <a:spcPts val="0"/>
              </a:spcAft>
              <a:buNone/>
            </a:pPr>
            <a:r>
              <a:rPr lang="en" sz="1600"/>
              <a:t>Pacientam kurš sver 65 kg ir jauzņem 6,5 mg zāļu.</a:t>
            </a:r>
            <a:endParaRPr sz="1600"/>
          </a:p>
          <a:p>
            <a:pPr marL="0" lvl="0" indent="0" algn="l" rtl="0">
              <a:spcBef>
                <a:spcPts val="1200"/>
              </a:spcBef>
              <a:spcAft>
                <a:spcPts val="1200"/>
              </a:spcAft>
              <a:buNone/>
            </a:pPr>
            <a:r>
              <a:rPr lang="en" sz="1600"/>
              <a:t>Ar šādu situāciju var saskarties ārsts un farmecēts, kā arī pacients.</a:t>
            </a:r>
            <a:endParaRPr sz="1600"/>
          </a:p>
        </p:txBody>
      </p:sp>
      <p:pic>
        <p:nvPicPr>
          <p:cNvPr id="142" name="Google Shape;142;p14"/>
          <p:cNvPicPr preferRelativeResize="0"/>
          <p:nvPr/>
        </p:nvPicPr>
        <p:blipFill>
          <a:blip r:embed="rId3">
            <a:alphaModFix/>
          </a:blip>
          <a:stretch>
            <a:fillRect/>
          </a:stretch>
        </p:blipFill>
        <p:spPr>
          <a:xfrm>
            <a:off x="6550750" y="2882663"/>
            <a:ext cx="2381250" cy="1914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2. situācija</a:t>
            </a:r>
            <a:endParaRPr/>
          </a:p>
        </p:txBody>
      </p:sp>
      <p:sp>
        <p:nvSpPr>
          <p:cNvPr id="148" name="Google Shape;148;p15"/>
          <p:cNvSpPr txBox="1">
            <a:spLocks noGrp="1"/>
          </p:cNvSpPr>
          <p:nvPr>
            <p:ph type="body" idx="1"/>
          </p:nvPr>
        </p:nvSpPr>
        <p:spPr>
          <a:xfrm>
            <a:off x="311700" y="140762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a:t>Lai nepārslogotu sirdi, ir ieteicams aprēķināt maksimālo pulsu. To aprēķina  no vispārīgi pieņemtā skaitļa 220 atņem vecumu un iegūtp starpību reizina ar 0,6. Kāds ir maksimālais pulss, kuru vajadzētu sasniegt 30 gadus vecam sportistam?</a:t>
            </a:r>
            <a:endParaRPr sz="1600"/>
          </a:p>
          <a:p>
            <a:pPr marL="0" lvl="0" indent="0" algn="l" rtl="0">
              <a:spcBef>
                <a:spcPts val="1200"/>
              </a:spcBef>
              <a:spcAft>
                <a:spcPts val="0"/>
              </a:spcAft>
              <a:buNone/>
            </a:pPr>
            <a:r>
              <a:rPr lang="en" sz="1600"/>
              <a:t>0,6*(220-30)=0,6*190= 114 pulss</a:t>
            </a:r>
            <a:endParaRPr sz="1600"/>
          </a:p>
          <a:p>
            <a:pPr marL="0" lvl="0" indent="0" algn="l" rtl="0">
              <a:spcBef>
                <a:spcPts val="1200"/>
              </a:spcBef>
              <a:spcAft>
                <a:spcPts val="0"/>
              </a:spcAft>
              <a:buNone/>
            </a:pPr>
            <a:r>
              <a:rPr lang="en" sz="1600"/>
              <a:t>Maksimālias pulss kuru 30 gadus jauns sportists varētu sasniegt ir 114</a:t>
            </a:r>
            <a:endParaRPr sz="1600"/>
          </a:p>
          <a:p>
            <a:pPr marL="0" lvl="0" indent="0" algn="l" rtl="0">
              <a:spcBef>
                <a:spcPts val="1200"/>
              </a:spcBef>
              <a:spcAft>
                <a:spcPts val="0"/>
              </a:spcAft>
              <a:buNone/>
            </a:pPr>
            <a:r>
              <a:rPr lang="en" sz="1600"/>
              <a:t>Ar šādu situāciju var saskarties sportists, ārsts un sportā ārsts.</a:t>
            </a:r>
            <a:endParaRPr sz="1600"/>
          </a:p>
          <a:p>
            <a:pPr marL="0" lvl="0" indent="0" algn="l" rtl="0">
              <a:spcBef>
                <a:spcPts val="1200"/>
              </a:spcBef>
              <a:spcAft>
                <a:spcPts val="0"/>
              </a:spcAft>
              <a:buNone/>
            </a:pPr>
            <a:endParaRPr sz="1600"/>
          </a:p>
          <a:p>
            <a:pPr marL="0" lvl="0" indent="0" algn="l" rtl="0">
              <a:spcBef>
                <a:spcPts val="1200"/>
              </a:spcBef>
              <a:spcAft>
                <a:spcPts val="1200"/>
              </a:spcAft>
              <a:buNone/>
            </a:pPr>
            <a:endParaRPr sz="1600"/>
          </a:p>
        </p:txBody>
      </p:sp>
      <p:pic>
        <p:nvPicPr>
          <p:cNvPr id="149" name="Google Shape;149;p15"/>
          <p:cNvPicPr preferRelativeResize="0"/>
          <p:nvPr/>
        </p:nvPicPr>
        <p:blipFill>
          <a:blip r:embed="rId3">
            <a:alphaModFix/>
          </a:blip>
          <a:stretch>
            <a:fillRect/>
          </a:stretch>
        </p:blipFill>
        <p:spPr>
          <a:xfrm>
            <a:off x="7307775" y="2182675"/>
            <a:ext cx="1619250" cy="2819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000"/>
              <a:t>3. situācija</a:t>
            </a:r>
            <a:endParaRPr sz="3000"/>
          </a:p>
        </p:txBody>
      </p:sp>
      <p:sp>
        <p:nvSpPr>
          <p:cNvPr id="155" name="Google Shape;155;p16"/>
          <p:cNvSpPr txBox="1">
            <a:spLocks noGrp="1"/>
          </p:cNvSpPr>
          <p:nvPr>
            <p:ph type="body" idx="1"/>
          </p:nvPr>
        </p:nvSpPr>
        <p:spPr>
          <a:xfrm>
            <a:off x="378850" y="139422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a:t>Lai noteiktu, cik daudz kaloriju būtu jāuzņem cilvēkam dienas laikā, jāreizina svars ar 24 un pēc tam iegūtais rezultāts vēlreiz jāreizina ar skaitli no 1,3 līdz 1,8 atkarībā no cilvēka aktivitātes. Cik kaloriju būtu jāuzņem 60kg smagam cilvēkam, kurš ikdienā ir ļoti aktīvs?</a:t>
            </a:r>
            <a:endParaRPr sz="1600"/>
          </a:p>
          <a:p>
            <a:pPr marL="0" lvl="0" indent="0" algn="l" rtl="0">
              <a:spcBef>
                <a:spcPts val="1200"/>
              </a:spcBef>
              <a:spcAft>
                <a:spcPts val="0"/>
              </a:spcAft>
              <a:buNone/>
            </a:pPr>
            <a:r>
              <a:rPr lang="en" sz="1600"/>
              <a:t>60*24=1440 kalorijas</a:t>
            </a:r>
            <a:endParaRPr sz="1600"/>
          </a:p>
          <a:p>
            <a:pPr marL="0" lvl="0" indent="0" algn="l" rtl="0">
              <a:spcBef>
                <a:spcPts val="1200"/>
              </a:spcBef>
              <a:spcAft>
                <a:spcPts val="0"/>
              </a:spcAft>
              <a:buNone/>
            </a:pPr>
            <a:r>
              <a:rPr lang="en" sz="1600"/>
              <a:t>1440*1,8=2592 kalorijas</a:t>
            </a:r>
            <a:endParaRPr sz="1600"/>
          </a:p>
          <a:p>
            <a:pPr marL="0" lvl="0" indent="0" algn="l" rtl="0">
              <a:spcBef>
                <a:spcPts val="1200"/>
              </a:spcBef>
              <a:spcAft>
                <a:spcPts val="0"/>
              </a:spcAft>
              <a:buNone/>
            </a:pPr>
            <a:r>
              <a:rPr lang="en" sz="1600"/>
              <a:t>60 kg smagam, aktīvam cilvēkam dienā ir jāuzņem 2592 kalorijas</a:t>
            </a:r>
            <a:endParaRPr sz="1600"/>
          </a:p>
          <a:p>
            <a:pPr marL="0" lvl="0" indent="0" algn="l" rtl="0">
              <a:spcBef>
                <a:spcPts val="1200"/>
              </a:spcBef>
              <a:spcAft>
                <a:spcPts val="1200"/>
              </a:spcAft>
              <a:buNone/>
            </a:pPr>
            <a:r>
              <a:rPr lang="en" sz="1600"/>
              <a:t>Ar šadu situācīju vārētu saskarties grāmatvede, ārsts, advokāts, tiesnesis, pārdevējs, skolotājs, u.t.t.</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7"/>
          <p:cNvSpPr txBox="1">
            <a:spLocks noGrp="1"/>
          </p:cNvSpPr>
          <p:nvPr>
            <p:ph type="title"/>
          </p:nvPr>
        </p:nvSpPr>
        <p:spPr>
          <a:xfrm>
            <a:off x="311700" y="960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a:t>Domu zirneklītī rakstiet profesijas, kurās varētu saskarties ar šāda veida aprēķiniem.</a:t>
            </a:r>
            <a:endParaRPr sz="1720"/>
          </a:p>
        </p:txBody>
      </p:sp>
      <p:sp>
        <p:nvSpPr>
          <p:cNvPr id="161" name="Google Shape;161;p17"/>
          <p:cNvSpPr txBox="1"/>
          <p:nvPr/>
        </p:nvSpPr>
        <p:spPr>
          <a:xfrm>
            <a:off x="3572750" y="2535938"/>
            <a:ext cx="1823400" cy="5406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700">
                <a:solidFill>
                  <a:srgbClr val="FFFFFF"/>
                </a:solidFill>
                <a:latin typeface="Roboto"/>
                <a:ea typeface="Roboto"/>
                <a:cs typeface="Roboto"/>
                <a:sym typeface="Roboto"/>
              </a:rPr>
              <a:t>Veselība</a:t>
            </a:r>
            <a:endParaRPr sz="1700">
              <a:solidFill>
                <a:srgbClr val="FFFFFF"/>
              </a:solidFill>
              <a:latin typeface="Roboto"/>
              <a:ea typeface="Roboto"/>
              <a:cs typeface="Roboto"/>
              <a:sym typeface="Roboto"/>
            </a:endParaRPr>
          </a:p>
        </p:txBody>
      </p:sp>
      <p:sp>
        <p:nvSpPr>
          <p:cNvPr id="162" name="Google Shape;162;p17"/>
          <p:cNvSpPr txBox="1"/>
          <p:nvPr/>
        </p:nvSpPr>
        <p:spPr>
          <a:xfrm>
            <a:off x="136700" y="1750201"/>
            <a:ext cx="1538100" cy="4200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Sportisti</a:t>
            </a:r>
            <a:endParaRPr sz="1600">
              <a:solidFill>
                <a:srgbClr val="FFFFFF"/>
              </a:solidFill>
              <a:latin typeface="Roboto"/>
              <a:ea typeface="Roboto"/>
              <a:cs typeface="Roboto"/>
              <a:sym typeface="Roboto"/>
            </a:endParaRPr>
          </a:p>
        </p:txBody>
      </p:sp>
      <p:sp>
        <p:nvSpPr>
          <p:cNvPr id="163" name="Google Shape;163;p17"/>
          <p:cNvSpPr txBox="1"/>
          <p:nvPr/>
        </p:nvSpPr>
        <p:spPr>
          <a:xfrm>
            <a:off x="5701200" y="849938"/>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solidFill>
                  <a:srgbClr val="FFFFFF"/>
                </a:solidFill>
                <a:latin typeface="Roboto"/>
                <a:ea typeface="Roboto"/>
                <a:cs typeface="Roboto"/>
                <a:sym typeface="Roboto"/>
              </a:rPr>
              <a:t>Pacients</a:t>
            </a:r>
            <a:endParaRPr sz="1000">
              <a:solidFill>
                <a:srgbClr val="FFFFFF"/>
              </a:solidFill>
              <a:latin typeface="Roboto"/>
              <a:ea typeface="Roboto"/>
              <a:cs typeface="Roboto"/>
              <a:sym typeface="Roboto"/>
            </a:endParaRPr>
          </a:p>
        </p:txBody>
      </p:sp>
      <p:sp>
        <p:nvSpPr>
          <p:cNvPr id="164" name="Google Shape;164;p17"/>
          <p:cNvSpPr txBox="1"/>
          <p:nvPr/>
        </p:nvSpPr>
        <p:spPr>
          <a:xfrm>
            <a:off x="6934250" y="1787575"/>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000">
                <a:solidFill>
                  <a:srgbClr val="FFFFFF"/>
                </a:solidFill>
                <a:latin typeface="Roboto"/>
                <a:ea typeface="Roboto"/>
                <a:cs typeface="Roboto"/>
                <a:sym typeface="Roboto"/>
              </a:rPr>
              <a:t>Grāmatveži</a:t>
            </a:r>
            <a:endParaRPr sz="1000">
              <a:solidFill>
                <a:srgbClr val="FFFFFF"/>
              </a:solidFill>
              <a:latin typeface="Roboto"/>
              <a:ea typeface="Roboto"/>
              <a:cs typeface="Roboto"/>
              <a:sym typeface="Roboto"/>
            </a:endParaRPr>
          </a:p>
        </p:txBody>
      </p:sp>
      <p:sp>
        <p:nvSpPr>
          <p:cNvPr id="165" name="Google Shape;165;p17"/>
          <p:cNvSpPr txBox="1"/>
          <p:nvPr/>
        </p:nvSpPr>
        <p:spPr>
          <a:xfrm>
            <a:off x="7004025" y="3265788"/>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600">
                <a:solidFill>
                  <a:srgbClr val="FFFFFF"/>
                </a:solidFill>
                <a:latin typeface="Roboto"/>
                <a:ea typeface="Roboto"/>
                <a:cs typeface="Roboto"/>
                <a:sym typeface="Roboto"/>
              </a:rPr>
              <a:t>Pārdevējs</a:t>
            </a:r>
            <a:endParaRPr sz="1600">
              <a:solidFill>
                <a:srgbClr val="FFFFFF"/>
              </a:solidFill>
              <a:latin typeface="Roboto"/>
              <a:ea typeface="Roboto"/>
              <a:cs typeface="Roboto"/>
              <a:sym typeface="Roboto"/>
            </a:endParaRPr>
          </a:p>
        </p:txBody>
      </p:sp>
      <p:sp>
        <p:nvSpPr>
          <p:cNvPr id="166" name="Google Shape;166;p17"/>
          <p:cNvSpPr txBox="1"/>
          <p:nvPr/>
        </p:nvSpPr>
        <p:spPr>
          <a:xfrm>
            <a:off x="5396150" y="4403050"/>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600">
                <a:solidFill>
                  <a:srgbClr val="FFFFFF"/>
                </a:solidFill>
                <a:latin typeface="Roboto"/>
                <a:ea typeface="Roboto"/>
                <a:cs typeface="Roboto"/>
                <a:sym typeface="Roboto"/>
              </a:rPr>
              <a:t>Advokāts</a:t>
            </a:r>
            <a:endParaRPr sz="1600">
              <a:solidFill>
                <a:srgbClr val="FFFFFF"/>
              </a:solidFill>
              <a:latin typeface="Roboto"/>
              <a:ea typeface="Roboto"/>
              <a:cs typeface="Roboto"/>
              <a:sym typeface="Roboto"/>
            </a:endParaRPr>
          </a:p>
        </p:txBody>
      </p:sp>
      <p:sp>
        <p:nvSpPr>
          <p:cNvPr id="167" name="Google Shape;167;p17"/>
          <p:cNvSpPr txBox="1"/>
          <p:nvPr/>
        </p:nvSpPr>
        <p:spPr>
          <a:xfrm>
            <a:off x="3498375" y="4498900"/>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Tiesnesis</a:t>
            </a:r>
            <a:endParaRPr sz="1600">
              <a:solidFill>
                <a:srgbClr val="FFFFFF"/>
              </a:solidFill>
              <a:latin typeface="Roboto"/>
              <a:ea typeface="Roboto"/>
              <a:cs typeface="Roboto"/>
              <a:sym typeface="Roboto"/>
            </a:endParaRPr>
          </a:p>
        </p:txBody>
      </p:sp>
      <p:sp>
        <p:nvSpPr>
          <p:cNvPr id="168" name="Google Shape;168;p17"/>
          <p:cNvSpPr txBox="1"/>
          <p:nvPr/>
        </p:nvSpPr>
        <p:spPr>
          <a:xfrm>
            <a:off x="176125" y="3265788"/>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Skolotāji</a:t>
            </a:r>
            <a:endParaRPr sz="1600">
              <a:solidFill>
                <a:srgbClr val="FFFFFF"/>
              </a:solidFill>
              <a:latin typeface="Roboto"/>
              <a:ea typeface="Roboto"/>
              <a:cs typeface="Roboto"/>
              <a:sym typeface="Roboto"/>
            </a:endParaRPr>
          </a:p>
        </p:txBody>
      </p:sp>
      <p:sp>
        <p:nvSpPr>
          <p:cNvPr id="169" name="Google Shape;169;p17"/>
          <p:cNvSpPr txBox="1"/>
          <p:nvPr/>
        </p:nvSpPr>
        <p:spPr>
          <a:xfrm>
            <a:off x="1001025" y="4285925"/>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Kardiologs</a:t>
            </a:r>
            <a:endParaRPr sz="1600">
              <a:solidFill>
                <a:srgbClr val="FFFFFF"/>
              </a:solidFill>
              <a:latin typeface="Roboto"/>
              <a:ea typeface="Roboto"/>
              <a:cs typeface="Roboto"/>
              <a:sym typeface="Roboto"/>
            </a:endParaRPr>
          </a:p>
        </p:txBody>
      </p:sp>
      <p:sp>
        <p:nvSpPr>
          <p:cNvPr id="170" name="Google Shape;170;p17"/>
          <p:cNvSpPr txBox="1"/>
          <p:nvPr/>
        </p:nvSpPr>
        <p:spPr>
          <a:xfrm>
            <a:off x="1287750" y="1236300"/>
            <a:ext cx="1538100" cy="3663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Ārsti</a:t>
            </a:r>
            <a:endParaRPr sz="1600">
              <a:solidFill>
                <a:srgbClr val="FFFFFF"/>
              </a:solidFill>
              <a:latin typeface="Roboto"/>
              <a:ea typeface="Roboto"/>
              <a:cs typeface="Roboto"/>
              <a:sym typeface="Roboto"/>
            </a:endParaRPr>
          </a:p>
        </p:txBody>
      </p:sp>
      <p:sp>
        <p:nvSpPr>
          <p:cNvPr id="171" name="Google Shape;171;p17"/>
          <p:cNvSpPr txBox="1"/>
          <p:nvPr/>
        </p:nvSpPr>
        <p:spPr>
          <a:xfrm>
            <a:off x="3033900" y="843125"/>
            <a:ext cx="1538100" cy="3663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Farmacēti</a:t>
            </a:r>
            <a:endParaRPr sz="1000">
              <a:solidFill>
                <a:srgbClr val="FFFFFF"/>
              </a:solidFill>
              <a:latin typeface="Roboto"/>
              <a:ea typeface="Roboto"/>
              <a:cs typeface="Roboto"/>
              <a:sym typeface="Roboto"/>
            </a:endParaRPr>
          </a:p>
        </p:txBody>
      </p:sp>
      <p:cxnSp>
        <p:nvCxnSpPr>
          <p:cNvPr id="172" name="Google Shape;172;p17"/>
          <p:cNvCxnSpPr>
            <a:stCxn id="161" idx="0"/>
            <a:endCxn id="171" idx="2"/>
          </p:cNvCxnSpPr>
          <p:nvPr/>
        </p:nvCxnSpPr>
        <p:spPr>
          <a:xfrm rot="5400000" flipH="1">
            <a:off x="3480350" y="1531838"/>
            <a:ext cx="1326600" cy="681600"/>
          </a:xfrm>
          <a:prstGeom prst="curvedConnector3">
            <a:avLst>
              <a:gd name="adj1" fmla="val 49997"/>
            </a:avLst>
          </a:prstGeom>
          <a:noFill/>
          <a:ln w="19050" cap="flat" cmpd="sng">
            <a:solidFill>
              <a:srgbClr val="C2C2C2"/>
            </a:solidFill>
            <a:prstDash val="solid"/>
            <a:miter lim="8000"/>
            <a:headEnd type="none" w="med" len="med"/>
            <a:tailEnd type="none" w="med" len="med"/>
          </a:ln>
        </p:spPr>
      </p:cxnSp>
      <p:cxnSp>
        <p:nvCxnSpPr>
          <p:cNvPr id="173" name="Google Shape;173;p17"/>
          <p:cNvCxnSpPr>
            <a:stCxn id="161" idx="0"/>
            <a:endCxn id="163" idx="2"/>
          </p:cNvCxnSpPr>
          <p:nvPr/>
        </p:nvCxnSpPr>
        <p:spPr>
          <a:xfrm rot="-5400000">
            <a:off x="4817450" y="883238"/>
            <a:ext cx="1319700" cy="1985700"/>
          </a:xfrm>
          <a:prstGeom prst="curvedConnector3">
            <a:avLst>
              <a:gd name="adj1" fmla="val 50000"/>
            </a:avLst>
          </a:prstGeom>
          <a:noFill/>
          <a:ln w="9525" cap="flat" cmpd="sng">
            <a:solidFill>
              <a:schemeClr val="dk2"/>
            </a:solidFill>
            <a:prstDash val="solid"/>
            <a:round/>
            <a:headEnd type="none" w="med" len="med"/>
            <a:tailEnd type="none" w="med" len="med"/>
          </a:ln>
        </p:spPr>
      </p:cxnSp>
      <p:cxnSp>
        <p:nvCxnSpPr>
          <p:cNvPr id="174" name="Google Shape;174;p17"/>
          <p:cNvCxnSpPr>
            <a:stCxn id="161" idx="3"/>
            <a:endCxn id="164" idx="1"/>
          </p:cNvCxnSpPr>
          <p:nvPr/>
        </p:nvCxnSpPr>
        <p:spPr>
          <a:xfrm rot="10800000" flipH="1">
            <a:off x="5396150" y="1970738"/>
            <a:ext cx="1538100" cy="835500"/>
          </a:xfrm>
          <a:prstGeom prst="curvedConnector3">
            <a:avLst>
              <a:gd name="adj1" fmla="val 50000"/>
            </a:avLst>
          </a:prstGeom>
          <a:noFill/>
          <a:ln w="9525" cap="flat" cmpd="sng">
            <a:solidFill>
              <a:schemeClr val="dk2"/>
            </a:solidFill>
            <a:prstDash val="solid"/>
            <a:round/>
            <a:headEnd type="none" w="med" len="med"/>
            <a:tailEnd type="none" w="med" len="med"/>
          </a:ln>
        </p:spPr>
      </p:cxnSp>
      <p:cxnSp>
        <p:nvCxnSpPr>
          <p:cNvPr id="175" name="Google Shape;175;p17"/>
          <p:cNvCxnSpPr>
            <a:stCxn id="161" idx="3"/>
            <a:endCxn id="165" idx="1"/>
          </p:cNvCxnSpPr>
          <p:nvPr/>
        </p:nvCxnSpPr>
        <p:spPr>
          <a:xfrm>
            <a:off x="5396150" y="2806238"/>
            <a:ext cx="1608000" cy="642600"/>
          </a:xfrm>
          <a:prstGeom prst="curvedConnector3">
            <a:avLst>
              <a:gd name="adj1" fmla="val 49996"/>
            </a:avLst>
          </a:prstGeom>
          <a:noFill/>
          <a:ln w="9525" cap="flat" cmpd="sng">
            <a:solidFill>
              <a:schemeClr val="dk2"/>
            </a:solidFill>
            <a:prstDash val="solid"/>
            <a:round/>
            <a:headEnd type="none" w="med" len="med"/>
            <a:tailEnd type="none" w="med" len="med"/>
          </a:ln>
        </p:spPr>
      </p:cxnSp>
      <p:cxnSp>
        <p:nvCxnSpPr>
          <p:cNvPr id="176" name="Google Shape;176;p17"/>
          <p:cNvCxnSpPr>
            <a:stCxn id="161" idx="3"/>
            <a:endCxn id="166" idx="0"/>
          </p:cNvCxnSpPr>
          <p:nvPr/>
        </p:nvCxnSpPr>
        <p:spPr>
          <a:xfrm>
            <a:off x="5396150" y="2806238"/>
            <a:ext cx="769200" cy="1596900"/>
          </a:xfrm>
          <a:prstGeom prst="curvedConnector2">
            <a:avLst/>
          </a:prstGeom>
          <a:noFill/>
          <a:ln w="9525" cap="flat" cmpd="sng">
            <a:solidFill>
              <a:schemeClr val="dk2"/>
            </a:solidFill>
            <a:prstDash val="solid"/>
            <a:round/>
            <a:headEnd type="none" w="med" len="med"/>
            <a:tailEnd type="none" w="med" len="med"/>
          </a:ln>
        </p:spPr>
      </p:cxnSp>
      <p:cxnSp>
        <p:nvCxnSpPr>
          <p:cNvPr id="177" name="Google Shape;177;p17"/>
          <p:cNvCxnSpPr>
            <a:stCxn id="167" idx="0"/>
            <a:endCxn id="161" idx="2"/>
          </p:cNvCxnSpPr>
          <p:nvPr/>
        </p:nvCxnSpPr>
        <p:spPr>
          <a:xfrm rot="-5400000">
            <a:off x="3664725" y="3679300"/>
            <a:ext cx="1422300" cy="216900"/>
          </a:xfrm>
          <a:prstGeom prst="curvedConnector3">
            <a:avLst>
              <a:gd name="adj1" fmla="val 50002"/>
            </a:avLst>
          </a:prstGeom>
          <a:noFill/>
          <a:ln w="9525" cap="flat" cmpd="sng">
            <a:solidFill>
              <a:schemeClr val="dk2"/>
            </a:solidFill>
            <a:prstDash val="solid"/>
            <a:round/>
            <a:headEnd type="none" w="med" len="med"/>
            <a:tailEnd type="none" w="med" len="med"/>
          </a:ln>
        </p:spPr>
      </p:cxnSp>
      <p:cxnSp>
        <p:nvCxnSpPr>
          <p:cNvPr id="178" name="Google Shape;178;p17"/>
          <p:cNvCxnSpPr>
            <a:stCxn id="169" idx="0"/>
            <a:endCxn id="161" idx="2"/>
          </p:cNvCxnSpPr>
          <p:nvPr/>
        </p:nvCxnSpPr>
        <p:spPr>
          <a:xfrm rot="-5400000">
            <a:off x="2522625" y="2324075"/>
            <a:ext cx="1209300" cy="2714400"/>
          </a:xfrm>
          <a:prstGeom prst="curvedConnector3">
            <a:avLst>
              <a:gd name="adj1" fmla="val 50004"/>
            </a:avLst>
          </a:prstGeom>
          <a:noFill/>
          <a:ln w="9525" cap="flat" cmpd="sng">
            <a:solidFill>
              <a:schemeClr val="dk2"/>
            </a:solidFill>
            <a:prstDash val="solid"/>
            <a:round/>
            <a:headEnd type="none" w="med" len="med"/>
            <a:tailEnd type="none" w="med" len="med"/>
          </a:ln>
        </p:spPr>
      </p:cxnSp>
      <p:cxnSp>
        <p:nvCxnSpPr>
          <p:cNvPr id="179" name="Google Shape;179;p17"/>
          <p:cNvCxnSpPr>
            <a:stCxn id="168" idx="0"/>
            <a:endCxn id="161" idx="1"/>
          </p:cNvCxnSpPr>
          <p:nvPr/>
        </p:nvCxnSpPr>
        <p:spPr>
          <a:xfrm rot="-5400000">
            <a:off x="2029225" y="1722138"/>
            <a:ext cx="459600" cy="2627700"/>
          </a:xfrm>
          <a:prstGeom prst="curvedConnector2">
            <a:avLst/>
          </a:prstGeom>
          <a:noFill/>
          <a:ln w="9525" cap="flat" cmpd="sng">
            <a:solidFill>
              <a:schemeClr val="dk2"/>
            </a:solidFill>
            <a:prstDash val="solid"/>
            <a:round/>
            <a:headEnd type="none" w="med" len="med"/>
            <a:tailEnd type="none" w="med" len="med"/>
          </a:ln>
        </p:spPr>
      </p:cxnSp>
      <p:cxnSp>
        <p:nvCxnSpPr>
          <p:cNvPr id="180" name="Google Shape;180;p17"/>
          <p:cNvCxnSpPr>
            <a:stCxn id="162" idx="2"/>
            <a:endCxn id="161" idx="1"/>
          </p:cNvCxnSpPr>
          <p:nvPr/>
        </p:nvCxnSpPr>
        <p:spPr>
          <a:xfrm rot="-5400000" flipH="1">
            <a:off x="1921250" y="1154701"/>
            <a:ext cx="636000" cy="2667000"/>
          </a:xfrm>
          <a:prstGeom prst="curvedConnector2">
            <a:avLst/>
          </a:prstGeom>
          <a:noFill/>
          <a:ln w="9525" cap="flat" cmpd="sng">
            <a:solidFill>
              <a:schemeClr val="dk2"/>
            </a:solidFill>
            <a:prstDash val="solid"/>
            <a:round/>
            <a:headEnd type="none" w="med" len="med"/>
            <a:tailEnd type="none" w="med" len="med"/>
          </a:ln>
        </p:spPr>
      </p:cxnSp>
      <p:cxnSp>
        <p:nvCxnSpPr>
          <p:cNvPr id="181" name="Google Shape;181;p17"/>
          <p:cNvCxnSpPr>
            <a:stCxn id="170" idx="3"/>
            <a:endCxn id="161" idx="1"/>
          </p:cNvCxnSpPr>
          <p:nvPr/>
        </p:nvCxnSpPr>
        <p:spPr>
          <a:xfrm>
            <a:off x="2825850" y="1419450"/>
            <a:ext cx="747000" cy="1386900"/>
          </a:xfrm>
          <a:prstGeom prst="curvedConnector3">
            <a:avLst>
              <a:gd name="adj1" fmla="val 49993"/>
            </a:avLst>
          </a:prstGeom>
          <a:noFill/>
          <a:ln w="9525" cap="flat" cmpd="sng">
            <a:solidFill>
              <a:schemeClr val="dk2"/>
            </a:solidFill>
            <a:prstDash val="solid"/>
            <a:round/>
            <a:headEnd type="none" w="med" len="med"/>
            <a:tailEnd type="none" w="med" len="med"/>
          </a:ln>
        </p:spPr>
      </p:cxnSp>
      <p:sp>
        <p:nvSpPr>
          <p:cNvPr id="182" name="Google Shape;182;p17"/>
          <p:cNvSpPr txBox="1"/>
          <p:nvPr/>
        </p:nvSpPr>
        <p:spPr>
          <a:xfrm>
            <a:off x="5693938" y="849938"/>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rgbClr val="FFFFFF"/>
              </a:solidFill>
              <a:latin typeface="Roboto"/>
              <a:ea typeface="Roboto"/>
              <a:cs typeface="Roboto"/>
              <a:sym typeface="Roboto"/>
            </a:endParaRPr>
          </a:p>
        </p:txBody>
      </p:sp>
      <p:sp>
        <p:nvSpPr>
          <p:cNvPr id="183" name="Google Shape;183;p17"/>
          <p:cNvSpPr txBox="1"/>
          <p:nvPr/>
        </p:nvSpPr>
        <p:spPr>
          <a:xfrm>
            <a:off x="7004013" y="1828100"/>
            <a:ext cx="1538100" cy="366300"/>
          </a:xfrm>
          <a:prstGeom prst="rect">
            <a:avLst/>
          </a:prstGeom>
          <a:noFill/>
          <a:ln w="19050"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rgbClr val="FFFFFF"/>
              </a:solidFill>
              <a:latin typeface="Roboto"/>
              <a:ea typeface="Roboto"/>
              <a:cs typeface="Roboto"/>
              <a:sym typeface="Roboto"/>
            </a:endParaRPr>
          </a:p>
        </p:txBody>
      </p:sp>
      <p:sp>
        <p:nvSpPr>
          <p:cNvPr id="184" name="Google Shape;184;p17"/>
          <p:cNvSpPr txBox="1"/>
          <p:nvPr/>
        </p:nvSpPr>
        <p:spPr>
          <a:xfrm>
            <a:off x="3026638" y="843125"/>
            <a:ext cx="1538100" cy="366300"/>
          </a:xfrm>
          <a:prstGeom prst="rect">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8"/>
          <p:cNvSpPr txBox="1">
            <a:spLocks noGrp="1"/>
          </p:cNvSpPr>
          <p:nvPr>
            <p:ph type="title"/>
          </p:nvPr>
        </p:nvSpPr>
        <p:spPr>
          <a:xfrm>
            <a:off x="311700" y="2065525"/>
            <a:ext cx="89262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4020"/>
              <a:t>Paldies par uzmanību!</a:t>
            </a:r>
            <a:endParaRPr sz="4020"/>
          </a:p>
          <a:p>
            <a:pPr marL="0" lvl="0" indent="0" algn="ctr" rtl="0">
              <a:spcBef>
                <a:spcPts val="0"/>
              </a:spcBef>
              <a:spcAft>
                <a:spcPts val="0"/>
              </a:spcAft>
              <a:buSzPts val="990"/>
              <a:buNone/>
            </a:pPr>
            <a:endParaRPr sz="4020"/>
          </a:p>
          <a:p>
            <a:pPr marL="0" lvl="0" indent="0" algn="ctr" rtl="0">
              <a:spcBef>
                <a:spcPts val="0"/>
              </a:spcBef>
              <a:spcAft>
                <a:spcPts val="0"/>
              </a:spcAft>
              <a:buSzPts val="990"/>
              <a:buNone/>
            </a:pPr>
            <a:endParaRPr sz="2720"/>
          </a:p>
          <a:p>
            <a:pPr marL="0" lvl="0" indent="0" algn="l" rtl="0">
              <a:spcBef>
                <a:spcPts val="0"/>
              </a:spcBef>
              <a:spcAft>
                <a:spcPts val="0"/>
              </a:spcAft>
              <a:buSzPts val="990"/>
              <a:buNone/>
            </a:pPr>
            <a:endParaRPr sz="2720"/>
          </a:p>
        </p:txBody>
      </p:sp>
      <p:pic>
        <p:nvPicPr>
          <p:cNvPr id="190" name="Google Shape;190;p18"/>
          <p:cNvPicPr preferRelativeResize="0"/>
          <p:nvPr/>
        </p:nvPicPr>
        <p:blipFill>
          <a:blip r:embed="rId3">
            <a:alphaModFix/>
          </a:blip>
          <a:stretch>
            <a:fillRect/>
          </a:stretch>
        </p:blipFill>
        <p:spPr>
          <a:xfrm>
            <a:off x="7909775" y="6568375"/>
            <a:ext cx="38775" cy="218025"/>
          </a:xfrm>
          <a:prstGeom prst="rect">
            <a:avLst/>
          </a:prstGeom>
          <a:noFill/>
          <a:ln>
            <a:noFill/>
          </a:ln>
        </p:spPr>
      </p:pic>
      <p:pic>
        <p:nvPicPr>
          <p:cNvPr id="191" name="Google Shape;191;p18"/>
          <p:cNvPicPr preferRelativeResize="0"/>
          <p:nvPr/>
        </p:nvPicPr>
        <p:blipFill>
          <a:blip r:embed="rId3">
            <a:alphaModFix/>
          </a:blip>
          <a:stretch>
            <a:fillRect/>
          </a:stretch>
        </p:blipFill>
        <p:spPr>
          <a:xfrm>
            <a:off x="8062175" y="6720775"/>
            <a:ext cx="38775" cy="218025"/>
          </a:xfrm>
          <a:prstGeom prst="rect">
            <a:avLst/>
          </a:prstGeom>
          <a:noFill/>
          <a:ln>
            <a:noFill/>
          </a:ln>
        </p:spPr>
      </p:pic>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Slaidrāde ekrānā (16:9)</PresentationFormat>
  <Paragraphs>32</Paragraphs>
  <Slides>6</Slides>
  <Notes>6</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6</vt:i4>
      </vt:variant>
    </vt:vector>
  </HeadingPairs>
  <TitlesOfParts>
    <vt:vector size="11" baseType="lpstr">
      <vt:lpstr>Lato</vt:lpstr>
      <vt:lpstr>Arial</vt:lpstr>
      <vt:lpstr>Roboto</vt:lpstr>
      <vt:lpstr>Montserrat</vt:lpstr>
      <vt:lpstr>Focus</vt:lpstr>
      <vt:lpstr>Matemātika dažādās jomās</vt:lpstr>
      <vt:lpstr>1. situācija</vt:lpstr>
      <vt:lpstr>2. situācija</vt:lpstr>
      <vt:lpstr>3. situācija</vt:lpstr>
      <vt:lpstr>Domu zirneklītī rakstiet profesijas, kurās varētu saskarties ar šāda veida aprēķiniem.</vt:lpstr>
      <vt:lpstr>Paldies par uzmanību!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Matemātika dažādās jomās</dc:title>
  <dc:creator>Skolotajs LVG</dc:creator>
  <cp:lastModifiedBy>Skolotajs LVG</cp:lastModifiedBy>
  <cp:revision>1</cp:revision>
  <dcterms:modified xsi:type="dcterms:W3CDTF">2021-02-23T10:57:38Z</dcterms:modified>
</cp:coreProperties>
</file>